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37205-0B46-4E4F-969A-4CA628E5C4DA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C1173-681D-49CE-9612-ECD998DD459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29CB3-B6D5-46ED-A3B0-A4D833060323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06EAA5-0726-46FF-9F1D-511C4E52F9F8}" type="datetimeFigureOut">
              <a:rPr lang="pt-BR" smtClean="0"/>
              <a:t>22/7/2009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ACD32B-EC58-4339-A4FE-4E96B277667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b="1" dirty="0" err="1" smtClean="0"/>
              <a:t>Profª</a:t>
            </a:r>
            <a:r>
              <a:rPr lang="pt-BR" b="1" dirty="0" smtClean="0"/>
              <a:t>. Maria </a:t>
            </a:r>
            <a:r>
              <a:rPr lang="pt-BR" b="1" dirty="0" err="1" smtClean="0"/>
              <a:t>Angélcia</a:t>
            </a:r>
            <a:endParaRPr lang="pt-BR" b="1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AÇÃO </a:t>
            </a:r>
            <a:r>
              <a:rPr lang="pt-BR" b="1" dirty="0" smtClean="0">
                <a:solidFill>
                  <a:schemeClr val="tx1"/>
                </a:solidFill>
              </a:rPr>
              <a:t>DECLARATÓRIA</a:t>
            </a:r>
            <a:br>
              <a:rPr lang="pt-BR" b="1" dirty="0" smtClean="0">
                <a:solidFill>
                  <a:schemeClr val="tx1"/>
                </a:solidFill>
              </a:rPr>
            </a:b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 smtClean="0">
                <a:solidFill>
                  <a:schemeClr val="tx1"/>
                </a:solidFill>
              </a:rPr>
              <a:t>DE CONSTITUCIONALIDADE</a:t>
            </a:r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8" name="Espaço Reservado para Imagem 7" descr="a%20justic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493197" y="0"/>
            <a:ext cx="3718181" cy="4568952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Da medida cautelar em ADC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457200" y="1481328"/>
            <a:ext cx="8229600" cy="473375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i="1" dirty="0" smtClean="0"/>
              <a:t>	Art. 21. O Supremo Tribunal Federal, </a:t>
            </a:r>
            <a:r>
              <a:rPr lang="pt-BR" b="1" i="1" dirty="0" smtClean="0"/>
              <a:t>por decisão da maioria absoluta de seus membros</a:t>
            </a:r>
            <a:r>
              <a:rPr lang="pt-BR" i="1" dirty="0" smtClean="0"/>
              <a:t>, poderá deferir pedido de medida cautelar na ação declaratória de constitucionalidade, </a:t>
            </a:r>
            <a:r>
              <a:rPr lang="pt-BR" b="1" i="1" dirty="0" smtClean="0"/>
              <a:t>consistente na determinação de que os juízes e os Tribunais suspendam o julgamento dos processos que envolvam a aplicação da lei ou do ato normativo objeto da ação até seu julgamento definitivo</a:t>
            </a:r>
            <a:r>
              <a:rPr lang="pt-BR" i="1" dirty="0" smtClean="0"/>
              <a:t>.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A  medida cautelar em ação declaratória de constitucionalidade </a:t>
            </a:r>
            <a:r>
              <a:rPr lang="pt-BR" b="1" dirty="0" smtClean="0"/>
              <a:t>objetiva paralisar o julgamento, em instância inferiores, dos processos que envolvam a aplicação da lei ou do ato normativo objeto da ação, até o seu julgamento.</a:t>
            </a:r>
            <a:endParaRPr lang="pt-B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Observação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sz="3200" dirty="0" smtClean="0"/>
              <a:t>Nas ações diretas de inconstitucionalidade, concedida a liminar, suspende-se a eficácia da lei ou ato, que só são afastados definitivamente do universo jurídico pela decisão final que der pela procedência da ação; na declaratória, torna a eficácia ou da norma de impossível apreciação pelos demais magistrados, implicando suspensão de todos os processos nas instâncias inferiores. </a:t>
            </a:r>
            <a:endParaRPr lang="pt-BR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229600" cy="50006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pt-BR" sz="6500" dirty="0" smtClean="0">
              <a:latin typeface="Baskerville Old Face" pitchFamily="18" charset="0"/>
            </a:endParaRPr>
          </a:p>
          <a:p>
            <a:pPr algn="ctr">
              <a:buNone/>
            </a:pPr>
            <a:r>
              <a:rPr lang="pt-BR" sz="6500" dirty="0" smtClean="0">
                <a:latin typeface="Baskerville Old Face" pitchFamily="18" charset="0"/>
              </a:rPr>
              <a:t>“</a:t>
            </a:r>
            <a:r>
              <a:rPr lang="pt-BR" sz="6500" dirty="0" smtClean="0">
                <a:latin typeface="Arial Rounded MT Bold" pitchFamily="34" charset="0"/>
              </a:rPr>
              <a:t>Você é livre para fazer suas escolhas,</a:t>
            </a:r>
          </a:p>
          <a:p>
            <a:pPr algn="ctr">
              <a:buNone/>
            </a:pPr>
            <a:r>
              <a:rPr lang="pt-BR" sz="6500" dirty="0" smtClean="0">
                <a:latin typeface="Arial Rounded MT Bold" pitchFamily="34" charset="0"/>
              </a:rPr>
              <a:t> mas é prisioneiro das conseqüências dessa escolha</a:t>
            </a:r>
            <a:r>
              <a:rPr lang="pt-BR" sz="6000" dirty="0" smtClean="0">
                <a:latin typeface="Baskerville Old Face" pitchFamily="18" charset="0"/>
              </a:rPr>
              <a:t>”</a:t>
            </a:r>
            <a:endParaRPr lang="pt-BR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ADC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sz="3200" dirty="0" smtClean="0"/>
              <a:t>Um instrumento de provocação do controle concentrado de constitucionalidade  que nasceu em nosso ordenamento jurídico com a Emenda á Constituição n° 3, de 17 de março de 1993, a qual institui a figura da ação declaratória de constitucionalidade (</a:t>
            </a:r>
            <a:r>
              <a:rPr lang="pt-BR" sz="3200" dirty="0" err="1" smtClean="0"/>
              <a:t>adecon</a:t>
            </a:r>
            <a:r>
              <a:rPr lang="pt-BR" sz="3200" dirty="0" smtClean="0"/>
              <a:t>).</a:t>
            </a:r>
            <a:endParaRPr lang="pt-B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29293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i="1" dirty="0" smtClean="0"/>
              <a:t>	</a:t>
            </a:r>
          </a:p>
          <a:p>
            <a:pPr algn="just">
              <a:buNone/>
            </a:pPr>
            <a:r>
              <a:rPr lang="pt-BR" i="1" dirty="0" smtClean="0"/>
              <a:t>Art. 102. Compete ao Supremo Tribunal Federal, precipuamente, a guarda da Constituição, cabendo-lhe:</a:t>
            </a:r>
          </a:p>
          <a:p>
            <a:pPr algn="just">
              <a:buNone/>
            </a:pPr>
            <a:endParaRPr lang="pt-BR" i="1" dirty="0" smtClean="0"/>
          </a:p>
          <a:p>
            <a:pPr algn="just">
              <a:buNone/>
            </a:pPr>
            <a:r>
              <a:rPr lang="pt-BR" i="1" dirty="0" smtClean="0"/>
              <a:t>	I - processar e julgar, originariamente:</a:t>
            </a:r>
          </a:p>
          <a:p>
            <a:pPr algn="just">
              <a:buNone/>
            </a:pPr>
            <a:endParaRPr lang="pt-BR" i="1" dirty="0" smtClean="0"/>
          </a:p>
          <a:p>
            <a:pPr algn="just">
              <a:buNone/>
            </a:pPr>
            <a:r>
              <a:rPr lang="pt-BR" i="1" dirty="0" smtClean="0"/>
              <a:t>	a) a ação direta de inconstitucionalidade de lei ou ato normativo federal ou estadual e a </a:t>
            </a:r>
            <a:r>
              <a:rPr lang="pt-BR" b="1" i="1" dirty="0" smtClean="0"/>
              <a:t>ação declaratória de constitucionalidade de lei ou ato normativo federal.</a:t>
            </a:r>
          </a:p>
          <a:p>
            <a:pPr algn="just">
              <a:buNone/>
            </a:pPr>
            <a:endParaRPr lang="pt-BR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Legitimidade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643998" cy="48051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i="1" dirty="0" smtClean="0"/>
              <a:t>Art. 103. Podem propor a ação direta de inconstitucionalidade e </a:t>
            </a:r>
            <a:r>
              <a:rPr lang="pt-BR" b="1" i="1" dirty="0" smtClean="0"/>
              <a:t>a ação declaratória de constitucionalidade:</a:t>
            </a:r>
          </a:p>
          <a:p>
            <a:pPr>
              <a:buNone/>
            </a:pPr>
            <a:r>
              <a:rPr lang="pt-BR" i="1" dirty="0" smtClean="0"/>
              <a:t>I - o Presidente da República;</a:t>
            </a:r>
          </a:p>
          <a:p>
            <a:pPr>
              <a:buNone/>
            </a:pPr>
            <a:r>
              <a:rPr lang="pt-BR" i="1" dirty="0" smtClean="0"/>
              <a:t>II - a Mesa do Senado Federal;</a:t>
            </a:r>
          </a:p>
          <a:p>
            <a:pPr>
              <a:buNone/>
            </a:pPr>
            <a:r>
              <a:rPr lang="pt-BR" i="1" dirty="0" smtClean="0"/>
              <a:t>III - a Mesa da Câmara dos Deputados;</a:t>
            </a:r>
          </a:p>
          <a:p>
            <a:pPr>
              <a:buNone/>
            </a:pPr>
            <a:r>
              <a:rPr lang="pt-BR" i="1" dirty="0" smtClean="0"/>
              <a:t>IV - a Mesa de Assembléia Legislativa ou da Câmara Legislativa do Distrito Federal; </a:t>
            </a:r>
          </a:p>
          <a:p>
            <a:pPr>
              <a:buNone/>
            </a:pPr>
            <a:r>
              <a:rPr lang="pt-BR" i="1" dirty="0" smtClean="0"/>
              <a:t>V - o Governador de Estado ou do Distrito Federal; </a:t>
            </a:r>
          </a:p>
          <a:p>
            <a:pPr>
              <a:buNone/>
            </a:pPr>
            <a:r>
              <a:rPr lang="pt-BR" i="1" dirty="0" smtClean="0"/>
              <a:t>VI - o Procurador-Geral da República;</a:t>
            </a:r>
          </a:p>
          <a:p>
            <a:pPr>
              <a:buNone/>
            </a:pPr>
            <a:r>
              <a:rPr lang="pt-BR" i="1" dirty="0" smtClean="0"/>
              <a:t>VII - o Conselho Federal da Ordem dos Advogados do Brasil;</a:t>
            </a:r>
          </a:p>
          <a:p>
            <a:pPr>
              <a:buNone/>
            </a:pPr>
            <a:r>
              <a:rPr lang="pt-BR" i="1" dirty="0" smtClean="0"/>
              <a:t>VIII - partido político com representação no Congresso Nacional;</a:t>
            </a:r>
          </a:p>
          <a:p>
            <a:pPr>
              <a:buNone/>
            </a:pPr>
            <a:r>
              <a:rPr lang="pt-BR" i="1" dirty="0" smtClean="0"/>
              <a:t>IX - confederação sindical ou entidade de classe de âmbito nacional.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Objeto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latin typeface="Palatino Linotype" pitchFamily="18" charset="0"/>
              </a:rPr>
              <a:t>Comprovada controvérsia judicial que ponha em risco a presunção de constitucionalidade de lei ou ato normativo. Art. 14 da lei 9.868/99</a:t>
            </a:r>
          </a:p>
          <a:p>
            <a:pPr algn="just">
              <a:buNone/>
            </a:pPr>
            <a:r>
              <a:rPr lang="pt-BR" i="1" dirty="0" smtClean="0"/>
              <a:t>	</a:t>
            </a:r>
          </a:p>
          <a:p>
            <a:pPr algn="just">
              <a:buNone/>
            </a:pPr>
            <a:r>
              <a:rPr lang="pt-BR" i="1" dirty="0" smtClean="0"/>
              <a:t>	Art. 14. A petição inicial indicará:</a:t>
            </a:r>
          </a:p>
          <a:p>
            <a:pPr algn="just">
              <a:buNone/>
            </a:pPr>
            <a:endParaRPr lang="pt-BR" i="1" dirty="0" smtClean="0"/>
          </a:p>
          <a:p>
            <a:pPr algn="just">
              <a:buNone/>
            </a:pPr>
            <a:r>
              <a:rPr lang="pt-BR" i="1" dirty="0" smtClean="0"/>
              <a:t>	III - a existência de controvérsia judicial relevante sobre a aplicação da disposição objeto da ação declaratória.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435811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pt-BR" b="1" dirty="0" smtClean="0"/>
              <a:t>Gilmar Mendes e Ives Granda Martins ensinam que </a:t>
            </a:r>
          </a:p>
          <a:p>
            <a:pPr algn="ctr">
              <a:buNone/>
            </a:pPr>
            <a:endParaRPr lang="pt-BR" i="1" dirty="0" smtClean="0"/>
          </a:p>
          <a:p>
            <a:pPr algn="ctr">
              <a:buNone/>
            </a:pPr>
            <a:r>
              <a:rPr lang="pt-BR" i="1" dirty="0" smtClean="0"/>
              <a:t>“...não se afigura admissível a propositura de ação declaratória de constitucionalidade se não houver controvérsia ou  dúvida  relevante quanto à legitimidade da norma.</a:t>
            </a:r>
          </a:p>
          <a:p>
            <a:pPr algn="ctr">
              <a:buNone/>
            </a:pPr>
            <a:r>
              <a:rPr lang="pt-BR" i="1" dirty="0" smtClean="0"/>
              <a:t>	 Evidentemente, são múltiplas as formas de manifestação desse estado de incerteza quanto à legitimidade de norma. A insegurança poderá resultar de pronunciamentos contraditórios da jurisdição ordinária sobre a inconstitucionalidade de determinada disposição. 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64360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b="1" dirty="0" smtClean="0"/>
              <a:t>Nesse diapasão concluem os nobres autores:</a:t>
            </a:r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dirty="0" smtClean="0"/>
              <a:t>	</a:t>
            </a:r>
            <a:r>
              <a:rPr lang="pt-BR" i="1" dirty="0" smtClean="0"/>
              <a:t>“Assim,  se a jurisdição ordinária, por meio  de diferentes órgãos, passar a afirmar a inconstitucionalidade de determinada lei, poderão os órgãos legitimados, se estiverem convencidos de sua constitucionalidade, provocar o Supremo Tribunal Federal para que ponha termo à controvérsia instaurada.</a:t>
            </a:r>
          </a:p>
          <a:p>
            <a:pPr algn="ctr">
              <a:buNone/>
            </a:pPr>
            <a:r>
              <a:rPr lang="pt-BR" i="1" dirty="0" smtClean="0"/>
              <a:t>	Da mesma forma, pronunciamento contraditórios de órgãos jurisdicionais diversos sobre a legitimidade da norma poderão criar o estado de incerteza imprescindível para a instauração da ação declaratória de inconstitucionalidade.”</a:t>
            </a:r>
            <a:endParaRPr lang="pt-BR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Observação 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sz="3200" dirty="0" smtClean="0"/>
              <a:t>Embora as decisões judiciais sejam provocadas ou mesmo estimuladas pelo debate doutrinário, é certo que simples controvérsia doutrinária não se afigura suficiente para objetivar o estado de incerteza apto a legitimar a propositura da ação, uma vez que, por si só, ela não obsta à plena aplicação da lei.</a:t>
            </a:r>
          </a:p>
          <a:p>
            <a:pPr algn="ctr">
              <a:buNone/>
            </a:pPr>
            <a:r>
              <a:rPr lang="pt-BR" sz="3200" b="1" dirty="0" smtClean="0"/>
              <a:t>Gilmar Mendes e Ives Granda Martins</a:t>
            </a:r>
            <a:endParaRPr lang="pt-B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Observação </a:t>
            </a:r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	Lei  n. 9.868/99, art. 16. Proposta a ação declaratória, não se admitirá desistência.</a:t>
            </a:r>
          </a:p>
          <a:p>
            <a:pPr algn="ctr">
              <a:buNone/>
            </a:pPr>
            <a:r>
              <a:rPr lang="pt-BR" dirty="0" smtClean="0"/>
              <a:t>O critério de indisponibilidade da Adi foi estendido à ação declaratória de constitucionalidade. Tendo em vista o interesse do órgão público envolvido, é certo que os órgãos legitimados para a ação declaratória também agem como defensores ou advogados da Constituição. Daí ter a lei vedado a possibilidade de desistência da ação. </a:t>
            </a:r>
          </a:p>
          <a:p>
            <a:pPr algn="ctr">
              <a:buNone/>
            </a:pPr>
            <a:r>
              <a:rPr lang="pt-BR" sz="2800" b="1" dirty="0" smtClean="0"/>
              <a:t>Gilmar Mendes e Ives Granda Martins</a:t>
            </a:r>
            <a:endParaRPr lang="pt-BR" sz="2800" dirty="0" smtClean="0"/>
          </a:p>
          <a:p>
            <a:pPr algn="ctr">
              <a:buNone/>
            </a:pP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ersonalizada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</TotalTime>
  <Words>374</Words>
  <Application>Microsoft Office PowerPoint</Application>
  <PresentationFormat>Apresentação na tela (4:3)</PresentationFormat>
  <Paragraphs>52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Mediano</vt:lpstr>
      <vt:lpstr>AÇÃO DECLARATÓRIA  DE CONSTITUCIONALIDADE</vt:lpstr>
      <vt:lpstr>ADC</vt:lpstr>
      <vt:lpstr>Slide 3</vt:lpstr>
      <vt:lpstr>Legitimidade</vt:lpstr>
      <vt:lpstr>Objeto</vt:lpstr>
      <vt:lpstr>Slide 6</vt:lpstr>
      <vt:lpstr>Slide 7</vt:lpstr>
      <vt:lpstr>Observação </vt:lpstr>
      <vt:lpstr>Observação </vt:lpstr>
      <vt:lpstr>Da medida cautelar em ADC</vt:lpstr>
      <vt:lpstr>Observação </vt:lpstr>
      <vt:lpstr>Slide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AÇÃO DECLARATÓRIA  DE CONSTITUCIONALIDADE</dc:title>
  <dc:creator>Cliente</dc:creator>
  <cp:lastModifiedBy>Cliente</cp:lastModifiedBy>
  <cp:revision>1</cp:revision>
  <dcterms:created xsi:type="dcterms:W3CDTF">2009-07-22T14:43:54Z</dcterms:created>
  <dcterms:modified xsi:type="dcterms:W3CDTF">2009-07-22T14:47:10Z</dcterms:modified>
</cp:coreProperties>
</file>